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4728" autoAdjust="0"/>
  </p:normalViewPr>
  <p:slideViewPr>
    <p:cSldViewPr snapToGrid="0">
      <p:cViewPr>
        <p:scale>
          <a:sx n="200" d="100"/>
          <a:sy n="200" d="100"/>
        </p:scale>
        <p:origin x="-652" y="-1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41A347-F457-4788-8C88-0E5CF221094E}" type="datetimeFigureOut">
              <a:rPr lang="en-AU" smtClean="0"/>
              <a:t>30/03/2022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A8A45-00F3-4C93-BE7B-649E1B8495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0164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8A8A45-00F3-4C93-BE7B-649E1B849547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4383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A9627-2E66-493F-9561-F358D6DCFA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CCDF0C-14C6-456A-A17E-F18A7D6FB2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C6649-534D-4F6B-B733-4DDF1DFF5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B529-AEA5-4DD0-9A20-A7AEE5D9D580}" type="datetimeFigureOut">
              <a:rPr lang="en-AU" smtClean="0"/>
              <a:t>30/03/2022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831E7-1C15-4E72-99B7-97B5981C2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47AB0-795E-46D3-9F71-440A49E29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EC6C1-4585-48A3-AE38-934EB78F7F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0433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3727-56B5-4902-B43B-4EBD597D0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D659ED-C1AC-4C92-89AA-64007212EA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EC355A-9A2A-49B3-8384-93703100F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B529-AEA5-4DD0-9A20-A7AEE5D9D580}" type="datetimeFigureOut">
              <a:rPr lang="en-AU" smtClean="0"/>
              <a:t>30/03/2022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098F11-DDB3-4915-82C8-928795FDB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066C2-FC6E-4A9D-9CA1-50B15E417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EC6C1-4585-48A3-AE38-934EB78F7F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0856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2EB822-B2AF-41E6-8A52-767F66150D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56CF70-CFB6-4DDF-8E39-CCE6F8B339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DE2F2C-1473-4712-857B-3ABD199C9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B529-AEA5-4DD0-9A20-A7AEE5D9D580}" type="datetimeFigureOut">
              <a:rPr lang="en-AU" smtClean="0"/>
              <a:t>30/03/2022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96C67-4876-4E27-A904-5D29F9D5A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EC47D1-C912-41E8-AAFE-F96A0B561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EC6C1-4585-48A3-AE38-934EB78F7F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48237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97C50-FA75-4C44-AC46-DD386C030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6AC1A-E4D8-40F6-8CB4-F5914EB50F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19C911-A6A0-4552-840D-6CA89BE1F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B529-AEA5-4DD0-9A20-A7AEE5D9D580}" type="datetimeFigureOut">
              <a:rPr lang="en-AU" smtClean="0"/>
              <a:t>30/03/2022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34D67-71BA-4481-BC16-FB638E5F4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B6639F-FFAF-4EB9-83B3-17C3E55A0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EC6C1-4585-48A3-AE38-934EB78F7F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7007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81952-C15B-4B77-A6E7-16F187D58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5EB629-BD1E-42EC-9E49-659A72340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ED9D2-B1CF-4EAC-98B8-4BD51D28A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B529-AEA5-4DD0-9A20-A7AEE5D9D580}" type="datetimeFigureOut">
              <a:rPr lang="en-AU" smtClean="0"/>
              <a:t>30/03/2022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85A33-9E58-4AD4-AA15-D4502DA7A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6F2BF-B146-4CE6-B818-3285FB2ED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EC6C1-4585-48A3-AE38-934EB78F7F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0478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B1891-4F8D-40B0-AD8E-4A153F0C2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6B7042-A1AD-4FCA-A0A3-E26F282E1D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7E47F4-BA9C-4760-8F6A-79B0145884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3EB774-DDF5-4F03-8EEE-97938406B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B529-AEA5-4DD0-9A20-A7AEE5D9D580}" type="datetimeFigureOut">
              <a:rPr lang="en-AU" smtClean="0"/>
              <a:t>30/03/2022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EEEA9B-BF17-4438-9352-877BA9B32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E51522-3CFC-4150-BB9A-C69150A4F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EC6C1-4585-48A3-AE38-934EB78F7F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0559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BD12A-1D3E-48FA-8E8A-4BA974390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29F498-1551-4C53-A6CD-4601DF85D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4421E7-D7DA-4490-80A1-2F6AA405DB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63059E-77A8-467C-99F8-6A9880DB23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FE9DBE-52BB-4BEC-99B1-539FA38934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90B210-04AE-4EEF-BE9B-8883275BB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B529-AEA5-4DD0-9A20-A7AEE5D9D580}" type="datetimeFigureOut">
              <a:rPr lang="en-AU" smtClean="0"/>
              <a:t>30/03/2022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0AEB6F-4F4A-4A99-AC92-08F639C1E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9965C7-1EF7-4870-B20A-3A2F3F275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EC6C1-4585-48A3-AE38-934EB78F7F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2321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BE387-0162-422F-B20E-17F6D5A23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613EDD-617A-4C1D-A963-57181B8D0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B529-AEA5-4DD0-9A20-A7AEE5D9D580}" type="datetimeFigureOut">
              <a:rPr lang="en-AU" smtClean="0"/>
              <a:t>30/03/2022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7F1198-EE72-41AA-B2A9-4196310EE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73A313-85AF-4C21-93AA-43114A80A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EC6C1-4585-48A3-AE38-934EB78F7F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1451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186C19-714D-4BEA-8B50-4C2CEC87B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B529-AEA5-4DD0-9A20-A7AEE5D9D580}" type="datetimeFigureOut">
              <a:rPr lang="en-AU" smtClean="0"/>
              <a:t>30/03/2022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89559A-8D95-487A-8615-A752EE09E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2F3D37-735C-40FD-982F-409CAFC57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EC6C1-4585-48A3-AE38-934EB78F7F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9139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8031-0EDB-42F5-B527-AFA22CEFB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52B9C-ED58-48BD-A667-EA476D556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E294CF-B6BB-4ED8-8B9E-3A3186F98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0E4F8A-A860-4E9C-8FD0-CC7623DB6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B529-AEA5-4DD0-9A20-A7AEE5D9D580}" type="datetimeFigureOut">
              <a:rPr lang="en-AU" smtClean="0"/>
              <a:t>30/03/2022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A3160C-F850-4141-9D46-81AB80637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E25395-59E2-419A-920D-DA138FD96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EC6C1-4585-48A3-AE38-934EB78F7F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7043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DDF03-8BA9-4452-8EC5-4D70AF174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19B384-6336-4741-A00D-BAF7902BF6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178639-3231-49D0-85A9-BE44A53301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B85C42-A426-47BB-B539-54B001FF2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B529-AEA5-4DD0-9A20-A7AEE5D9D580}" type="datetimeFigureOut">
              <a:rPr lang="en-AU" smtClean="0"/>
              <a:t>30/03/2022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304C4F-1DC2-429B-AC4B-64BB365B6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92925-AF82-4113-90A3-C69B5BE66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EC6C1-4585-48A3-AE38-934EB78F7F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8852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7066AF-875B-4C79-8D10-FF935B009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8F21B6-40AD-4C94-BD75-FEB81E851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6A85CD-CDA8-418F-A50E-05206EDE94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7EB529-AEA5-4DD0-9A20-A7AEE5D9D580}" type="datetimeFigureOut">
              <a:rPr lang="en-AU" smtClean="0"/>
              <a:t>30/03/2022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A58C7-B00D-4890-880F-B58A6F26A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197317-4759-43DA-BAA0-293D8BEE50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3EC6C1-4585-48A3-AE38-934EB78F7F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05085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51815-AB06-4B52-9119-05515B08C4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MIMIC</a:t>
            </a:r>
            <a:r>
              <a:rPr lang="zh-TW" altLang="en-US" dirty="0"/>
              <a:t> </a:t>
            </a:r>
            <a:r>
              <a:rPr lang="en-US" altLang="zh-TW" dirty="0"/>
              <a:t>CXR Abnormalities Detection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09A804-73D0-4367-895B-3605696AB2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85675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F3950-14A2-4FF2-9768-35641A651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563" y="58279"/>
            <a:ext cx="10515600" cy="1325563"/>
          </a:xfrm>
        </p:spPr>
        <p:txBody>
          <a:bodyPr/>
          <a:lstStyle/>
          <a:p>
            <a:r>
              <a:rPr lang="en-AU" dirty="0"/>
              <a:t>Experiment 6: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B69FF2-FCF6-426F-B5DE-F9B7417D5D22}"/>
              </a:ext>
            </a:extLst>
          </p:cNvPr>
          <p:cNvSpPr txBox="1"/>
          <p:nvPr/>
        </p:nvSpPr>
        <p:spPr>
          <a:xfrm>
            <a:off x="316563" y="1273387"/>
            <a:ext cx="753319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Model: Original </a:t>
            </a:r>
            <a:r>
              <a:rPr lang="en-US" altLang="zh-TW" dirty="0"/>
              <a:t>Mask </a:t>
            </a:r>
            <a:r>
              <a:rPr lang="en-AU" dirty="0"/>
              <a:t>R-CNN</a:t>
            </a:r>
          </a:p>
          <a:p>
            <a:endParaRPr lang="en-AU" dirty="0"/>
          </a:p>
          <a:p>
            <a:r>
              <a:rPr lang="en-AU" dirty="0"/>
              <a:t>Dataset: </a:t>
            </a:r>
          </a:p>
          <a:p>
            <a:r>
              <a:rPr lang="en-AU" dirty="0"/>
              <a:t>- REFLACX Dataset without clinical (</a:t>
            </a:r>
            <a:r>
              <a:rPr lang="en-US" altLang="zh-TW" i="1" dirty="0"/>
              <a:t>top5 diseases</a:t>
            </a:r>
            <a:r>
              <a:rPr lang="en-AU" dirty="0"/>
              <a:t>) </a:t>
            </a:r>
          </a:p>
          <a:p>
            <a:r>
              <a:rPr lang="en-AU" dirty="0"/>
              <a:t>- 3207 cases</a:t>
            </a:r>
          </a:p>
          <a:p>
            <a:endParaRPr lang="en-AU" dirty="0"/>
          </a:p>
          <a:p>
            <a:r>
              <a:rPr lang="en-AU" dirty="0"/>
              <a:t>Epoch: 10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C80B40B7-62ED-4C06-AEDC-CD9ABE86D3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3451" y="58279"/>
            <a:ext cx="4165907" cy="6354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18A3A10B-2F95-4355-AF32-52D1D34BF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5759" y="2920413"/>
            <a:ext cx="3120241" cy="3492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4290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C97D9-887E-49A8-B88A-7FD010B2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681" y="-187197"/>
            <a:ext cx="10515600" cy="1325563"/>
          </a:xfrm>
        </p:spPr>
        <p:txBody>
          <a:bodyPr/>
          <a:lstStyle/>
          <a:p>
            <a:r>
              <a:rPr lang="en-AU" dirty="0"/>
              <a:t>Experiment 7: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733CC7-B482-49FE-B457-2936E7F53F3C}"/>
              </a:ext>
            </a:extLst>
          </p:cNvPr>
          <p:cNvSpPr txBox="1"/>
          <p:nvPr/>
        </p:nvSpPr>
        <p:spPr>
          <a:xfrm>
            <a:off x="366681" y="1034049"/>
            <a:ext cx="753319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Model: Original Mask R-CNN</a:t>
            </a:r>
          </a:p>
          <a:p>
            <a:endParaRPr lang="en-AU" dirty="0"/>
          </a:p>
          <a:p>
            <a:r>
              <a:rPr lang="en-AU" dirty="0"/>
              <a:t>Dataset: </a:t>
            </a:r>
          </a:p>
          <a:p>
            <a:r>
              <a:rPr lang="en-AU" dirty="0"/>
              <a:t>- REFLACX Dataset without clinical (</a:t>
            </a:r>
            <a:r>
              <a:rPr lang="en-US" altLang="zh-TW" i="1" dirty="0"/>
              <a:t>top5 diseases</a:t>
            </a:r>
            <a:r>
              <a:rPr lang="en-AU" dirty="0"/>
              <a:t>) </a:t>
            </a:r>
          </a:p>
          <a:p>
            <a:r>
              <a:rPr lang="en-AU" dirty="0"/>
              <a:t>- 674 cases</a:t>
            </a:r>
          </a:p>
          <a:p>
            <a:endParaRPr lang="en-AU" dirty="0"/>
          </a:p>
          <a:p>
            <a:r>
              <a:rPr lang="en-AU" dirty="0"/>
              <a:t>Epoch: 10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98B981D2-35F1-4E35-9269-698F51C99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2355" y="159559"/>
            <a:ext cx="4020201" cy="6538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11470C93-98FA-4EFE-867B-E55D061298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984" y="3065374"/>
            <a:ext cx="4443499" cy="3423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88469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92B6E-7AC3-4CAA-86B0-CBE646570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182" y="58279"/>
            <a:ext cx="10515600" cy="1325563"/>
          </a:xfrm>
        </p:spPr>
        <p:txBody>
          <a:bodyPr/>
          <a:lstStyle/>
          <a:p>
            <a:r>
              <a:rPr lang="en-AU" dirty="0"/>
              <a:t>Experiment 8</a:t>
            </a:r>
            <a:r>
              <a:rPr lang="en-US" altLang="zh-TW" dirty="0"/>
              <a:t>:</a:t>
            </a:r>
            <a:endParaRPr lang="en-A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AD6695-06EF-4AEA-9B11-9688E4718027}"/>
              </a:ext>
            </a:extLst>
          </p:cNvPr>
          <p:cNvSpPr txBox="1"/>
          <p:nvPr/>
        </p:nvSpPr>
        <p:spPr>
          <a:xfrm>
            <a:off x="170299" y="1169061"/>
            <a:ext cx="753319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Model: Our custom modal.</a:t>
            </a:r>
          </a:p>
          <a:p>
            <a:endParaRPr lang="en-AU" dirty="0"/>
          </a:p>
          <a:p>
            <a:r>
              <a:rPr lang="en-AU" dirty="0"/>
              <a:t>Dataset: </a:t>
            </a:r>
          </a:p>
          <a:p>
            <a:r>
              <a:rPr lang="en-AU" dirty="0"/>
              <a:t>- REFLACX Dataset without clinical (</a:t>
            </a:r>
            <a:r>
              <a:rPr lang="en-US" altLang="zh-TW" i="1" dirty="0"/>
              <a:t>top5 diseases</a:t>
            </a:r>
            <a:r>
              <a:rPr lang="en-AU" dirty="0"/>
              <a:t>) </a:t>
            </a:r>
          </a:p>
          <a:p>
            <a:r>
              <a:rPr lang="en-AU" dirty="0"/>
              <a:t>- 674 cases</a:t>
            </a:r>
          </a:p>
          <a:p>
            <a:endParaRPr lang="en-AU" dirty="0"/>
          </a:p>
          <a:p>
            <a:r>
              <a:rPr lang="en-AU" dirty="0"/>
              <a:t>Epoch: 10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49A48F06-7AB6-4B4C-8FBD-66F391167A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2871" y="0"/>
            <a:ext cx="43735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1D28B7BD-110F-4CFB-B6A2-CD556A630D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1884" y="2908897"/>
            <a:ext cx="5137106" cy="3715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6994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C8133-EEB4-4818-9294-7C21FD6C8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330" y="168744"/>
            <a:ext cx="10515600" cy="1325563"/>
          </a:xfrm>
        </p:spPr>
        <p:txBody>
          <a:bodyPr/>
          <a:lstStyle/>
          <a:p>
            <a:r>
              <a:rPr lang="en-AU" dirty="0"/>
              <a:t>Experiment 9: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14B888-1F90-4961-8537-44FEA5C1D5AC}"/>
              </a:ext>
            </a:extLst>
          </p:cNvPr>
          <p:cNvSpPr txBox="1"/>
          <p:nvPr/>
        </p:nvSpPr>
        <p:spPr>
          <a:xfrm>
            <a:off x="305311" y="1353168"/>
            <a:ext cx="753319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Model: Our custom modal.</a:t>
            </a:r>
          </a:p>
          <a:p>
            <a:endParaRPr lang="en-AU" dirty="0"/>
          </a:p>
          <a:p>
            <a:r>
              <a:rPr lang="en-AU" dirty="0"/>
              <a:t>Dataset: </a:t>
            </a:r>
          </a:p>
          <a:p>
            <a:r>
              <a:rPr lang="en-AU" dirty="0"/>
              <a:t>- REFLACX Dataset with clinical (</a:t>
            </a:r>
            <a:r>
              <a:rPr lang="en-US" altLang="zh-TW" i="1" dirty="0"/>
              <a:t>top5 diseases</a:t>
            </a:r>
            <a:r>
              <a:rPr lang="en-AU" dirty="0"/>
              <a:t>) </a:t>
            </a:r>
          </a:p>
          <a:p>
            <a:r>
              <a:rPr lang="en-AU" dirty="0"/>
              <a:t>- 674 cases</a:t>
            </a:r>
          </a:p>
          <a:p>
            <a:endParaRPr lang="en-AU" dirty="0"/>
          </a:p>
          <a:p>
            <a:r>
              <a:rPr lang="en-AU" dirty="0"/>
              <a:t>Epoch: 10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77D8F3AB-FD45-4E1D-B47F-2CAC7A7FC4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7000" y="0"/>
            <a:ext cx="4445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39CD546C-1D3C-495B-8C20-042BE45FFF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2125" y="2965315"/>
            <a:ext cx="3540277" cy="3723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8110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07C34-0402-4790-83C6-5DEAD4E77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311" y="0"/>
            <a:ext cx="10515600" cy="1325563"/>
          </a:xfrm>
        </p:spPr>
        <p:txBody>
          <a:bodyPr/>
          <a:lstStyle/>
          <a:p>
            <a:r>
              <a:rPr lang="en-AU" dirty="0"/>
              <a:t>Experiment 10: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E5B4B0-72EF-4965-9DC0-D7CF2D668C81}"/>
              </a:ext>
            </a:extLst>
          </p:cNvPr>
          <p:cNvSpPr txBox="1"/>
          <p:nvPr/>
        </p:nvSpPr>
        <p:spPr>
          <a:xfrm>
            <a:off x="305311" y="1353168"/>
            <a:ext cx="753319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Model: Our custom modal.</a:t>
            </a:r>
          </a:p>
          <a:p>
            <a:endParaRPr lang="en-AU" dirty="0"/>
          </a:p>
          <a:p>
            <a:r>
              <a:rPr lang="en-AU" dirty="0"/>
              <a:t>Dataset: </a:t>
            </a:r>
          </a:p>
          <a:p>
            <a:r>
              <a:rPr lang="en-AU" dirty="0"/>
              <a:t>- REFLACX Dataset without clinical (</a:t>
            </a:r>
            <a:r>
              <a:rPr lang="en-US" altLang="zh-TW" i="1" dirty="0"/>
              <a:t>top5 diseases</a:t>
            </a:r>
            <a:r>
              <a:rPr lang="en-AU" dirty="0"/>
              <a:t>) </a:t>
            </a:r>
          </a:p>
          <a:p>
            <a:r>
              <a:rPr lang="en-AU" dirty="0"/>
              <a:t>- 674 cases</a:t>
            </a:r>
          </a:p>
          <a:p>
            <a:endParaRPr lang="en-AU" dirty="0"/>
          </a:p>
          <a:p>
            <a:r>
              <a:rPr lang="en-AU" dirty="0"/>
              <a:t>Epoch</a:t>
            </a:r>
            <a:r>
              <a:rPr lang="en-AU"/>
              <a:t>: 100</a:t>
            </a:r>
            <a:endParaRPr lang="en-AU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3373CEA2-CAC1-4FC1-984B-745C3A488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550" y="0"/>
            <a:ext cx="42354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>
            <a:extLst>
              <a:ext uri="{FF2B5EF4-FFF2-40B4-BE49-F238E27FC236}">
                <a16:creationId xmlns:a16="http://schemas.microsoft.com/office/drawing/2014/main" id="{C242F8AF-F48A-41C7-81AE-AAE1F37482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4985" y="2761610"/>
            <a:ext cx="3831865" cy="3942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6037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1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EAB007-7591-49A5-8797-F66B63757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Original Faster R-CNN/Mask Detection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244E3771-6B31-4713-A3B2-D8A3E4E958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102" y="2427541"/>
            <a:ext cx="9870696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804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A6E606-CA0E-4AF8-8C48-62A33044E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Previous </a:t>
            </a:r>
            <a:r>
              <a:rPr lang="en-US" altLang="zh-TW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Multimodal Architecture</a:t>
            </a:r>
            <a:endParaRPr lang="en-US" sz="48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23D3999-7542-40DC-B01B-E4A5B5B2A9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516" y="492573"/>
            <a:ext cx="3396157" cy="588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45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883002-85EF-4603-B053-CB2F57A17A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Proposed Multimodal Faster/Mask R-CNN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E16016A3-8FD6-49D3-9827-1C7FC26B25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1840" y="2298654"/>
            <a:ext cx="11496821" cy="3247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664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005B1-11C4-48E1-B1BA-A8A40C24F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Experiment 1: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10F061D-40A0-4366-ADEF-D5E27FBD0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386" y="2340912"/>
            <a:ext cx="6448425" cy="321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8FABB88-D2FE-4DC1-BCB5-D546F90C9071}"/>
              </a:ext>
            </a:extLst>
          </p:cNvPr>
          <p:cNvSpPr/>
          <p:nvPr/>
        </p:nvSpPr>
        <p:spPr>
          <a:xfrm>
            <a:off x="8340064" y="2340912"/>
            <a:ext cx="392763" cy="45752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B468F-176B-45C7-86D7-DDD9D2B5727A}"/>
              </a:ext>
            </a:extLst>
          </p:cNvPr>
          <p:cNvSpPr txBox="1"/>
          <p:nvPr/>
        </p:nvSpPr>
        <p:spPr>
          <a:xfrm>
            <a:off x="8837154" y="2385006"/>
            <a:ext cx="1498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Ground Truth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2C268B-88F8-4B0A-A30B-919519C61668}"/>
              </a:ext>
            </a:extLst>
          </p:cNvPr>
          <p:cNvSpPr/>
          <p:nvPr/>
        </p:nvSpPr>
        <p:spPr>
          <a:xfrm>
            <a:off x="8340064" y="3200240"/>
            <a:ext cx="392763" cy="45752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E9565E-63A3-4C5E-B837-9891D923D6B0}"/>
              </a:ext>
            </a:extLst>
          </p:cNvPr>
          <p:cNvSpPr txBox="1"/>
          <p:nvPr/>
        </p:nvSpPr>
        <p:spPr>
          <a:xfrm>
            <a:off x="8837154" y="3244334"/>
            <a:ext cx="1141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Prediction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346EB5-02BE-4726-BD91-AD16C36E777A}"/>
              </a:ext>
            </a:extLst>
          </p:cNvPr>
          <p:cNvSpPr txBox="1"/>
          <p:nvPr/>
        </p:nvSpPr>
        <p:spPr>
          <a:xfrm>
            <a:off x="4442662" y="566241"/>
            <a:ext cx="293214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Model: Original Faster R-CNN</a:t>
            </a:r>
          </a:p>
          <a:p>
            <a:endParaRPr lang="en-AU" dirty="0"/>
          </a:p>
          <a:p>
            <a:r>
              <a:rPr lang="en-AU" dirty="0"/>
              <a:t>Dataset: Pedestrian Dataset</a:t>
            </a:r>
          </a:p>
          <a:p>
            <a:endParaRPr lang="en-AU" dirty="0"/>
          </a:p>
          <a:p>
            <a:r>
              <a:rPr lang="en-AU" dirty="0"/>
              <a:t>Epoch: 10</a:t>
            </a:r>
          </a:p>
        </p:txBody>
      </p:sp>
    </p:spTree>
    <p:extLst>
      <p:ext uri="{BB962C8B-B14F-4D97-AF65-F5344CB8AC3E}">
        <p14:creationId xmlns:p14="http://schemas.microsoft.com/office/powerpoint/2010/main" val="3138513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85C55-2433-4731-92B5-D86364013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Experiment 2:</a:t>
            </a:r>
            <a:endParaRPr lang="en-AU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5F7F7E9C-17B4-4541-8B48-48921EBB0A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264" y="2362712"/>
            <a:ext cx="3816223" cy="3300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0CDC38C0-86A4-40E1-91BC-B530FB758E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8057" y="2015231"/>
            <a:ext cx="3884304" cy="4477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545BB66-5467-4569-8CB1-27620E6DF088}"/>
              </a:ext>
            </a:extLst>
          </p:cNvPr>
          <p:cNvSpPr txBox="1"/>
          <p:nvPr/>
        </p:nvSpPr>
        <p:spPr>
          <a:xfrm>
            <a:off x="4355344" y="365125"/>
            <a:ext cx="783665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Model: Original Faster R-CNN</a:t>
            </a:r>
          </a:p>
          <a:p>
            <a:endParaRPr lang="en-AU" dirty="0"/>
          </a:p>
          <a:p>
            <a:r>
              <a:rPr lang="en-AU" dirty="0"/>
              <a:t>Dataset: </a:t>
            </a:r>
          </a:p>
          <a:p>
            <a:r>
              <a:rPr lang="en-AU" dirty="0"/>
              <a:t>- REFLACX Dataset without clinical (</a:t>
            </a:r>
            <a:r>
              <a:rPr lang="en-US" altLang="zh-TW" i="1" dirty="0"/>
              <a:t>Enlarged cardiac silhouette</a:t>
            </a:r>
            <a:r>
              <a:rPr lang="zh-TW" altLang="en-US" i="1" dirty="0"/>
              <a:t> </a:t>
            </a:r>
            <a:r>
              <a:rPr lang="en-AU" altLang="zh-TW" i="1" dirty="0"/>
              <a:t>only</a:t>
            </a:r>
            <a:r>
              <a:rPr lang="en-AU" dirty="0"/>
              <a:t>) </a:t>
            </a:r>
          </a:p>
          <a:p>
            <a:r>
              <a:rPr lang="en-AU" dirty="0"/>
              <a:t>- 674 cases</a:t>
            </a:r>
          </a:p>
          <a:p>
            <a:endParaRPr lang="en-AU" dirty="0"/>
          </a:p>
          <a:p>
            <a:r>
              <a:rPr lang="en-AU" dirty="0"/>
              <a:t>Epoch: 10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DE5624-5942-4659-8A51-09FFC4158335}"/>
              </a:ext>
            </a:extLst>
          </p:cNvPr>
          <p:cNvSpPr txBox="1"/>
          <p:nvPr/>
        </p:nvSpPr>
        <p:spPr>
          <a:xfrm>
            <a:off x="1865621" y="6123543"/>
            <a:ext cx="1780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It perform OKAY.</a:t>
            </a:r>
          </a:p>
        </p:txBody>
      </p:sp>
    </p:spTree>
    <p:extLst>
      <p:ext uri="{BB962C8B-B14F-4D97-AF65-F5344CB8AC3E}">
        <p14:creationId xmlns:p14="http://schemas.microsoft.com/office/powerpoint/2010/main" val="1156057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B9041-4C9C-4C3B-99E3-D34B092EB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Experiment 3: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5BC216-5B9C-4CC3-BEDD-8B491C2618EE}"/>
              </a:ext>
            </a:extLst>
          </p:cNvPr>
          <p:cNvSpPr txBox="1"/>
          <p:nvPr/>
        </p:nvSpPr>
        <p:spPr>
          <a:xfrm>
            <a:off x="4159292" y="30685"/>
            <a:ext cx="753319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Model: Original Faster R-CNN</a:t>
            </a:r>
          </a:p>
          <a:p>
            <a:endParaRPr lang="en-AU" dirty="0"/>
          </a:p>
          <a:p>
            <a:r>
              <a:rPr lang="en-AU" dirty="0"/>
              <a:t>Dataset: </a:t>
            </a:r>
          </a:p>
          <a:p>
            <a:r>
              <a:rPr lang="en-AU" dirty="0"/>
              <a:t>- REFLACX Dataset without clinical (</a:t>
            </a:r>
            <a:r>
              <a:rPr lang="en-US" altLang="zh-TW" i="1" dirty="0"/>
              <a:t>Enlarged cardiac silhouette&amp; Atelectasis</a:t>
            </a:r>
            <a:r>
              <a:rPr lang="en-AU" dirty="0"/>
              <a:t>) </a:t>
            </a:r>
          </a:p>
          <a:p>
            <a:r>
              <a:rPr lang="en-AU" dirty="0"/>
              <a:t>- 674 cases</a:t>
            </a:r>
          </a:p>
          <a:p>
            <a:endParaRPr lang="en-AU" dirty="0"/>
          </a:p>
          <a:p>
            <a:r>
              <a:rPr lang="en-AU" dirty="0"/>
              <a:t>Epoch: 10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23B9CE9-4BEA-4093-A143-02F87E12F7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68436"/>
            <a:ext cx="5141646" cy="4421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773A2EE5-93B6-41FB-A1A4-20199E44C1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2156" y="2528696"/>
            <a:ext cx="5762625" cy="3457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9800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420A6-52C2-4A12-A480-BE15E5C2E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836" y="-205964"/>
            <a:ext cx="10515600" cy="1325563"/>
          </a:xfrm>
        </p:spPr>
        <p:txBody>
          <a:bodyPr/>
          <a:lstStyle/>
          <a:p>
            <a:r>
              <a:rPr lang="en-AU" dirty="0"/>
              <a:t>Experiment 4: 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4D2FAB6-1D3A-45EA-877A-1E0D85B0DF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639" y="2846817"/>
            <a:ext cx="4068868" cy="3219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D19C1149-325A-4838-A522-0A4571840A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1376" y="2721433"/>
            <a:ext cx="3989280" cy="3470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28D796CA-17E0-461E-B53E-4965B8C249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0261" y="2721433"/>
            <a:ext cx="3121739" cy="3545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>
            <a:extLst>
              <a:ext uri="{FF2B5EF4-FFF2-40B4-BE49-F238E27FC236}">
                <a16:creationId xmlns:a16="http://schemas.microsoft.com/office/drawing/2014/main" id="{DD2FCB11-6BF6-49A7-9478-DA35E5AC0F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8104" y="952024"/>
            <a:ext cx="3164153" cy="1629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A689503-7D41-434E-AF05-A551961F71D5}"/>
              </a:ext>
            </a:extLst>
          </p:cNvPr>
          <p:cNvSpPr txBox="1"/>
          <p:nvPr/>
        </p:nvSpPr>
        <p:spPr>
          <a:xfrm>
            <a:off x="385091" y="665834"/>
            <a:ext cx="753319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Model: Original Faster R-CNN</a:t>
            </a:r>
          </a:p>
          <a:p>
            <a:endParaRPr lang="en-AU" dirty="0"/>
          </a:p>
          <a:p>
            <a:r>
              <a:rPr lang="en-AU" dirty="0"/>
              <a:t>Dataset: </a:t>
            </a:r>
          </a:p>
          <a:p>
            <a:r>
              <a:rPr lang="en-AU" dirty="0"/>
              <a:t>- REFLACX Dataset without clinical (</a:t>
            </a:r>
            <a:r>
              <a:rPr lang="en-US" altLang="zh-TW" i="1" dirty="0"/>
              <a:t>top5 diseases</a:t>
            </a:r>
            <a:r>
              <a:rPr lang="en-AU" dirty="0"/>
              <a:t>) </a:t>
            </a:r>
          </a:p>
          <a:p>
            <a:r>
              <a:rPr lang="en-AU" dirty="0"/>
              <a:t>- 674 cases</a:t>
            </a:r>
          </a:p>
          <a:p>
            <a:endParaRPr lang="en-AU" dirty="0"/>
          </a:p>
          <a:p>
            <a:r>
              <a:rPr lang="en-AU" dirty="0"/>
              <a:t>Epoch: 10</a:t>
            </a:r>
          </a:p>
        </p:txBody>
      </p:sp>
    </p:spTree>
    <p:extLst>
      <p:ext uri="{BB962C8B-B14F-4D97-AF65-F5344CB8AC3E}">
        <p14:creationId xmlns:p14="http://schemas.microsoft.com/office/powerpoint/2010/main" val="3967706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4B3F1-1E19-4639-B38E-A88DFB7ED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Experiment 5: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F44428-20D0-4BB9-8AB2-120B6680A060}"/>
              </a:ext>
            </a:extLst>
          </p:cNvPr>
          <p:cNvSpPr txBox="1"/>
          <p:nvPr/>
        </p:nvSpPr>
        <p:spPr>
          <a:xfrm>
            <a:off x="4334628" y="254660"/>
            <a:ext cx="753319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Model: Original Faster R-CNN</a:t>
            </a:r>
          </a:p>
          <a:p>
            <a:endParaRPr lang="en-AU" dirty="0"/>
          </a:p>
          <a:p>
            <a:r>
              <a:rPr lang="en-AU" dirty="0"/>
              <a:t>Dataset: </a:t>
            </a:r>
          </a:p>
          <a:p>
            <a:r>
              <a:rPr lang="en-AU" dirty="0"/>
              <a:t>- REFLACX Dataset without clinical (</a:t>
            </a:r>
            <a:r>
              <a:rPr lang="en-US" altLang="zh-TW" i="1" dirty="0"/>
              <a:t>top5 diseases</a:t>
            </a:r>
            <a:r>
              <a:rPr lang="en-AU" dirty="0"/>
              <a:t>) </a:t>
            </a:r>
          </a:p>
          <a:p>
            <a:r>
              <a:rPr lang="en-AU" dirty="0"/>
              <a:t>- 3207 cases</a:t>
            </a:r>
          </a:p>
          <a:p>
            <a:endParaRPr lang="en-AU" dirty="0"/>
          </a:p>
          <a:p>
            <a:r>
              <a:rPr lang="en-AU" dirty="0"/>
              <a:t>Epoch: 10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726FCF3-177E-4FBC-B989-C23FF237AA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741" y="2767747"/>
            <a:ext cx="3044984" cy="351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5AD4E996-DCF3-41E7-9628-C744A673ED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1001" y="2619561"/>
            <a:ext cx="3155652" cy="3807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507C4EBF-1BA3-4E06-B8EE-BA5A514241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0124" y="3232267"/>
            <a:ext cx="4617694" cy="2558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0722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275</Words>
  <Application>Microsoft Office PowerPoint</Application>
  <PresentationFormat>Widescreen</PresentationFormat>
  <Paragraphs>86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MIMIC CXR Abnormalities Detection</vt:lpstr>
      <vt:lpstr>Original Faster R-CNN/Mask Detection</vt:lpstr>
      <vt:lpstr>Previous Multimodal Architecture</vt:lpstr>
      <vt:lpstr>Proposed Multimodal Faster/Mask R-CNN</vt:lpstr>
      <vt:lpstr>Experiment 1:</vt:lpstr>
      <vt:lpstr>Experiment 2:</vt:lpstr>
      <vt:lpstr>Experiment 3:</vt:lpstr>
      <vt:lpstr>Experiment 4: </vt:lpstr>
      <vt:lpstr>Experiment 5: </vt:lpstr>
      <vt:lpstr>Experiment 6:</vt:lpstr>
      <vt:lpstr>Experiment 7:</vt:lpstr>
      <vt:lpstr>Experiment 8:</vt:lpstr>
      <vt:lpstr>Experiment 9:</vt:lpstr>
      <vt:lpstr>Experiment 10: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MIMIC CXR Abnormalities Detection</dc:title>
  <dc:creator>Jr Hsieh</dc:creator>
  <cp:lastModifiedBy>Jr Hsieh</cp:lastModifiedBy>
  <cp:revision>18</cp:revision>
  <dcterms:created xsi:type="dcterms:W3CDTF">2022-03-11T03:07:30Z</dcterms:created>
  <dcterms:modified xsi:type="dcterms:W3CDTF">2022-03-30T01:41:23Z</dcterms:modified>
</cp:coreProperties>
</file>

<file path=docProps/thumbnail.jpeg>
</file>